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+1iK55Z3OFmflWPqmOJ29KJha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0E0E07-0001-46F9-85E8-C838D97C815B}">
  <a:tblStyle styleId="{8D0E0E07-0001-46F9-85E8-C838D97C815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tcBdr/>
        <a:fill>
          <a:solidFill>
            <a:srgbClr val="D0DEE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0DEE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DAC4AE2-869A-46AB-BEFE-756E41D5E494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970C443-2E5D-43E1-9080-B67FA65B6343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EBE034D-DA02-4CC2-B6CB-ADE62C474EB0}" styleName="Table_3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CECE7"/>
          </a:solidFill>
        </a:fill>
      </a:tcStyle>
    </a:wholeTbl>
    <a:band1H>
      <a:tcTxStyle b="off" i="off"/>
      <a:tcStyle>
        <a:tcBdr/>
        <a:fill>
          <a:solidFill>
            <a:srgbClr val="F8D6CC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8D6CC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19" Type="http://schemas.openxmlformats.org/officeDocument/2006/relationships/theme" Target="theme/theme1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14245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9469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3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450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9299094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" name="Google Shape;89;p2"/>
          <p:cNvGraphicFramePr/>
          <p:nvPr>
            <p:extLst>
              <p:ext uri="{D42A27DB-BD31-4B8C-83A1-F6EECF244321}">
                <p14:modId xmlns:p14="http://schemas.microsoft.com/office/powerpoint/2010/main" val="198899075"/>
              </p:ext>
            </p:extLst>
          </p:nvPr>
        </p:nvGraphicFramePr>
        <p:xfrm>
          <a:off x="0" y="-2"/>
          <a:ext cx="12192000" cy="2400000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1376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53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4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3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1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rgbClr val="000000"/>
                          </a:solidFill>
                        </a:rPr>
                        <a:t>NAMA PROJEK</a:t>
                      </a:r>
                      <a:endParaRPr sz="1500"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KEUTAMAAN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sz="1500" b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KOS (MOHON)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RM xxx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>
                          <a:solidFill>
                            <a:srgbClr val="000000"/>
                          </a:solidFill>
                        </a:rPr>
                        <a:t>KOS (PERAKU)</a:t>
                      </a:r>
                      <a:endParaRPr sz="15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RM xxx</a:t>
                      </a:r>
                      <a:endParaRPr lang="en-US"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SKOP PROJEK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NEGERI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>
                          <a:solidFill>
                            <a:srgbClr val="000000"/>
                          </a:solidFill>
                        </a:rPr>
                        <a:t>PARLIMEN</a:t>
                      </a:r>
                      <a:endParaRPr sz="15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AGENSI PEMOHON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1" u="none" strike="noStrike" cap="none" dirty="0">
                          <a:solidFill>
                            <a:schemeClr val="dk1"/>
                          </a:solidFill>
                        </a:rPr>
                        <a:t>KEMENTERIAN PENGAJIAN TINGGI</a:t>
                      </a:r>
                      <a:endParaRPr sz="1500" b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AGENSI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PELAKSANA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1" u="none" strike="noStrike" cap="none" dirty="0">
                          <a:solidFill>
                            <a:schemeClr val="dk1"/>
                          </a:solidFill>
                        </a:rPr>
                        <a:t>UTHM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0" name="Google Shape;90;p2"/>
          <p:cNvSpPr txBox="1">
            <a:spLocks noGrp="1"/>
          </p:cNvSpPr>
          <p:nvPr>
            <p:ph type="sldNum" idx="12"/>
          </p:nvPr>
        </p:nvSpPr>
        <p:spPr>
          <a:xfrm>
            <a:off x="9459686" y="643150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graphicFrame>
        <p:nvGraphicFramePr>
          <p:cNvPr id="91" name="Google Shape;91;p2"/>
          <p:cNvGraphicFramePr/>
          <p:nvPr>
            <p:extLst>
              <p:ext uri="{D42A27DB-BD31-4B8C-83A1-F6EECF244321}">
                <p14:modId xmlns:p14="http://schemas.microsoft.com/office/powerpoint/2010/main" val="3185301459"/>
              </p:ext>
            </p:extLst>
          </p:nvPr>
        </p:nvGraphicFramePr>
        <p:xfrm>
          <a:off x="-10864" y="2341181"/>
          <a:ext cx="8926275" cy="4455450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892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sng" strike="noStrike" cap="none" dirty="0">
                          <a:solidFill>
                            <a:schemeClr val="dk1"/>
                          </a:solidFill>
                        </a:rPr>
                        <a:t>PERNYATAAN KEPERLUAN (</a:t>
                      </a:r>
                      <a:r>
                        <a:rPr lang="en-US" sz="1500" i="1" u="sng" strike="noStrike" cap="none" dirty="0">
                          <a:solidFill>
                            <a:schemeClr val="dk1"/>
                          </a:solidFill>
                        </a:rPr>
                        <a:t>STATEMENT OF NEEDS/ BUSINESS CASE</a:t>
                      </a:r>
                      <a:r>
                        <a:rPr lang="en-US" sz="1500" u="sng" strike="noStrike" cap="none" dirty="0">
                          <a:solidFill>
                            <a:schemeClr val="dk1"/>
                          </a:solidFill>
                        </a:rPr>
                        <a:t>)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endParaRPr sz="1400" b="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Dasar Berkaitan / Pemacu Perubahan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Keperluan / Isu Setempat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Punca Kuasa Projek/Program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Status Tapak Projek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Perancangan Penjawatan 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Perancangan Kos Operasi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Lain-lain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endParaRPr lang="en-US" sz="1200" b="0" u="none" strike="noStrike" cap="none">
                        <a:solidFill>
                          <a:prstClr val="black"/>
                        </a:solidFill>
                        <a:latin typeface="+mn-lt"/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solidFill>
                            <a:prstClr val="black"/>
                          </a:solidFill>
                          <a:latin typeface="+mn-lt"/>
                        </a:rPr>
                        <a:t>BFU / STRATEGI: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Tx/>
                        <a:buNone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	Tonggak iv	: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Tx/>
                        <a:buNone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	Strategi	: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Tx/>
                        <a:buNone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	Outcome	: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Tx/>
                        <a:buNone/>
                      </a:pPr>
                      <a:endParaRPr lang="en-US" sz="1200" b="0" u="none" strike="noStrike" cap="none">
                        <a:solidFill>
                          <a:prstClr val="black"/>
                        </a:solidFill>
                        <a:latin typeface="+mn-lt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Tx/>
                        <a:buNone/>
                      </a:pPr>
                      <a:endParaRPr lang="en-US" sz="1200" b="0" u="none" strike="noStrike" cap="none">
                        <a:solidFill>
                          <a:prstClr val="black"/>
                        </a:solidFill>
                        <a:latin typeface="+mn-lt"/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 panose="020B0604020202020204" pitchFamily="34" charset="0"/>
                        <a:buChar char="•"/>
                      </a:pPr>
                      <a:r>
                        <a:rPr lang="en-US" sz="1200" b="0">
                          <a:solidFill>
                            <a:prstClr val="black"/>
                          </a:solidFill>
                          <a:latin typeface="+mn-lt"/>
                        </a:rPr>
                        <a:t>KEY PERFORMANCE INDICATOR (KPI) PROJEK</a:t>
                      </a:r>
                      <a:endParaRPr lang="en-US" sz="1200" b="0" u="none" strike="noStrike" cap="none" dirty="0">
                        <a:solidFill>
                          <a:schemeClr val="dk1"/>
                        </a:solidFill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2" name="Google Shape;92;p2"/>
          <p:cNvGraphicFramePr/>
          <p:nvPr>
            <p:extLst>
              <p:ext uri="{D42A27DB-BD31-4B8C-83A1-F6EECF244321}">
                <p14:modId xmlns:p14="http://schemas.microsoft.com/office/powerpoint/2010/main" val="3916330973"/>
              </p:ext>
            </p:extLst>
          </p:nvPr>
        </p:nvGraphicFramePr>
        <p:xfrm>
          <a:off x="8926286" y="4083482"/>
          <a:ext cx="3265725" cy="2774575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100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97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rgbClr val="000000"/>
                          </a:solidFill>
                        </a:rPr>
                        <a:t>ANGGARAN ALIRAN TUNAI</a:t>
                      </a:r>
                      <a:endParaRPr sz="1500"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TAHUN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AGIHAN SILING (RM)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/>
                        <a:t>2023</a:t>
                      </a:r>
                      <a:endParaRPr sz="15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dk1"/>
                          </a:solidFill>
                        </a:rPr>
                        <a:t>RM xxx</a:t>
                      </a:r>
                      <a:endParaRPr sz="16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/>
                        <a:t>2024</a:t>
                      </a:r>
                      <a:endParaRPr sz="15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dk1"/>
                          </a:solidFill>
                        </a:rPr>
                        <a:t>RM xxx</a:t>
                      </a:r>
                      <a:endParaRPr sz="16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/>
                        <a:t>2025</a:t>
                      </a:r>
                      <a:endParaRPr sz="15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dk1"/>
                          </a:solidFill>
                        </a:rPr>
                        <a:t>RM xxx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/>
                        <a:t>RMKe-13</a:t>
                      </a:r>
                      <a:endParaRPr sz="15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sz="15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7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>
                          <a:solidFill>
                            <a:srgbClr val="000000"/>
                          </a:solidFill>
                        </a:rPr>
                        <a:t>JUMLAH</a:t>
                      </a:r>
                      <a:endParaRPr sz="1500" b="1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RM xxx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3" name="Google Shape;93;p2"/>
          <p:cNvGraphicFramePr/>
          <p:nvPr>
            <p:extLst>
              <p:ext uri="{D42A27DB-BD31-4B8C-83A1-F6EECF244321}">
                <p14:modId xmlns:p14="http://schemas.microsoft.com/office/powerpoint/2010/main" val="2871846706"/>
              </p:ext>
            </p:extLst>
          </p:nvPr>
        </p:nvGraphicFramePr>
        <p:xfrm>
          <a:off x="8927936" y="2402562"/>
          <a:ext cx="3265725" cy="1668375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1088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rgbClr val="000000"/>
                          </a:solidFill>
                        </a:rPr>
                        <a:t>CREATIVITY INDEX</a:t>
                      </a:r>
                      <a:endParaRPr sz="1500"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>
                          <a:solidFill>
                            <a:schemeClr val="dk1"/>
                          </a:solidFill>
                        </a:rPr>
                        <a:t>0.00</a:t>
                      </a:r>
                      <a:endParaRPr sz="15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STATUS TANAH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chemeClr val="dk1"/>
                          </a:solidFill>
                        </a:rPr>
                        <a:t>PTP </a:t>
                      </a:r>
                      <a:endParaRPr sz="1500" b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JK berkaitan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chemeClr val="dk1"/>
                          </a:solidFill>
                        </a:rPr>
                        <a:t>JPICT </a:t>
                      </a:r>
                      <a:r>
                        <a:rPr lang="en-US" sz="1500" b="0" u="none" strike="noStrike" cap="none" dirty="0" err="1">
                          <a:solidFill>
                            <a:schemeClr val="dk1"/>
                          </a:solidFill>
                        </a:rPr>
                        <a:t>Kem</a:t>
                      </a:r>
                      <a:r>
                        <a:rPr lang="en-US" sz="1500" b="0" u="none" strike="noStrike" cap="none" dirty="0">
                          <a:solidFill>
                            <a:schemeClr val="dk1"/>
                          </a:solidFill>
                        </a:rPr>
                        <a:t> / JTISA / RMU / BPH / lain-lain</a:t>
                      </a:r>
                      <a:endParaRPr sz="1500" b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Google Shape;109;p3"/>
          <p:cNvGraphicFramePr/>
          <p:nvPr>
            <p:extLst>
              <p:ext uri="{D42A27DB-BD31-4B8C-83A1-F6EECF244321}">
                <p14:modId xmlns:p14="http://schemas.microsoft.com/office/powerpoint/2010/main" val="3803370704"/>
              </p:ext>
            </p:extLst>
          </p:nvPr>
        </p:nvGraphicFramePr>
        <p:xfrm>
          <a:off x="0" y="0"/>
          <a:ext cx="12192025" cy="518170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158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94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 dirty="0">
                          <a:solidFill>
                            <a:srgbClr val="000000"/>
                          </a:solidFill>
                        </a:rPr>
                        <a:t>NAMA PROJEK</a:t>
                      </a:r>
                      <a:endParaRPr sz="1500"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endParaRPr lang="en-US" sz="1400" b="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endParaRPr sz="1400" b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u="none" strike="noStrike" cap="none">
                          <a:solidFill>
                            <a:srgbClr val="000000"/>
                          </a:solidFill>
                        </a:rPr>
                        <a:t>KEUTAMAAN</a:t>
                      </a:r>
                      <a:endParaRPr sz="1500" b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endParaRPr sz="1500" b="0" u="none" strike="noStrike" cap="none" dirty="0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0" name="Google Shape;110;p3"/>
          <p:cNvSpPr txBox="1">
            <a:spLocks noGrp="1"/>
          </p:cNvSpPr>
          <p:nvPr>
            <p:ph type="sldNum" idx="12"/>
          </p:nvPr>
        </p:nvSpPr>
        <p:spPr>
          <a:xfrm>
            <a:off x="945968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aphicFrame>
        <p:nvGraphicFramePr>
          <p:cNvPr id="111" name="Google Shape;111;p3"/>
          <p:cNvGraphicFramePr/>
          <p:nvPr>
            <p:extLst>
              <p:ext uri="{D42A27DB-BD31-4B8C-83A1-F6EECF244321}">
                <p14:modId xmlns:p14="http://schemas.microsoft.com/office/powerpoint/2010/main" val="2968400465"/>
              </p:ext>
            </p:extLst>
          </p:nvPr>
        </p:nvGraphicFramePr>
        <p:xfrm>
          <a:off x="0" y="552450"/>
          <a:ext cx="12202875" cy="6286500"/>
        </p:xfrm>
        <a:graphic>
          <a:graphicData uri="http://schemas.openxmlformats.org/drawingml/2006/table">
            <a:tbl>
              <a:tblPr firstRow="1" bandRow="1">
                <a:noFill/>
                <a:tableStyleId>{8D0E0E07-0001-46F9-85E8-C838D97C815B}</a:tableStyleId>
              </a:tblPr>
              <a:tblGrid>
                <a:gridCol w="12202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sng" strike="noStrike" cap="none" dirty="0">
                          <a:solidFill>
                            <a:schemeClr val="dk1"/>
                          </a:solidFill>
                        </a:rPr>
                        <a:t>PERNYATAAN KEPERLUAN (</a:t>
                      </a:r>
                      <a:r>
                        <a:rPr lang="en-US" sz="1500" i="1" u="sng" strike="noStrike" cap="none" dirty="0">
                          <a:solidFill>
                            <a:schemeClr val="dk1"/>
                          </a:solidFill>
                        </a:rPr>
                        <a:t>STATEMENT OF NEEDS/ BUSINESS CASE</a:t>
                      </a:r>
                      <a:r>
                        <a:rPr lang="en-US" sz="1500" u="sng" strike="noStrike" cap="none" dirty="0">
                          <a:solidFill>
                            <a:schemeClr val="dk1"/>
                          </a:solidFill>
                        </a:rPr>
                        <a:t>)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Skop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dan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Kos Projek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MAKLUMAT TAMBAHANGAMBAR LOKASI / TAPAK PROJEK</a:t>
                      </a:r>
                      <a:endParaRPr sz="1200" b="0" u="sng" strike="noStrike" cap="none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1361</Words>
  <Application>Microsoft Office PowerPoint</Application>
  <PresentationFormat>Widescreen</PresentationFormat>
  <Paragraphs>229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Fariza Mohamad Farid</dc:creator>
  <cp:lastModifiedBy>Hasbullah Bin Omar</cp:lastModifiedBy>
  <cp:revision>11</cp:revision>
  <cp:lastPrinted>2022-05-23T05:50:51Z</cp:lastPrinted>
  <dcterms:created xsi:type="dcterms:W3CDTF">2020-05-13T02:23:43Z</dcterms:created>
  <dcterms:modified xsi:type="dcterms:W3CDTF">2022-08-13T10:01:08Z</dcterms:modified>
</cp:coreProperties>
</file>